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77D8D-4729-48F7-BA66-B63BBF95E6D5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C751E-A5ED-4E2C-BC14-EBBB6534DA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53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44c83cd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44c83cd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ECF03E53-727E-8CA3-205B-FC0E1CF0C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44c83cd32_0_21:notes">
            <a:extLst>
              <a:ext uri="{FF2B5EF4-FFF2-40B4-BE49-F238E27FC236}">
                <a16:creationId xmlns:a16="http://schemas.microsoft.com/office/drawing/2014/main" id="{6871DD35-9278-4A04-E297-17183DBBAF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44c83cd32_0_21:notes">
            <a:extLst>
              <a:ext uri="{FF2B5EF4-FFF2-40B4-BE49-F238E27FC236}">
                <a16:creationId xmlns:a16="http://schemas.microsoft.com/office/drawing/2014/main" id="{902076E1-22D3-FAD9-2AEF-2625B1B4C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05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3bd387c2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3bd387c2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c4cacc583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22c4cacc583_0_2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DON’T FORGET TO SET NEXT STEPS BEFORE LEAVING THE MEETING!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7947-593C-A396-7BAC-67E649DB4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D31E4-A1FC-1E49-60E4-1CF9DF475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019D0-31CE-75EC-9340-645758FF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BD446-3029-2D2C-4784-3820CCF7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7D3D-56BE-E602-5A65-8546ED11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39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9B51-2783-50DB-41CE-168FB4BE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558B7-1150-C999-3D8C-8B7F8BD78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0A289-D7DF-7843-DA0D-B6891585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42F3A-AA54-646D-164D-DF1194A2C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E39D-F44A-9CE4-C24A-19F69C1D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2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9E8DC-DFE3-645F-6E5B-30232C1AE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05055-6B29-FDFF-5CF3-31B078E9F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9951-3E4D-B843-7052-FE80B5CA7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6D8D9-EC3F-673B-3714-1E9BE8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570D6-EAEE-92DD-2C9E-7665EB95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88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4FDA-6219-FC24-7703-B863A814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70AA-A2ED-CEA7-DE78-7452BCB2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2BD5-9F84-F0B6-301C-FFFEC7EA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829F2-CF80-A474-70CE-1B3DBFC5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52CF-E1DB-6546-F241-5FDED0CE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56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6B30-1954-EDD0-04B4-829E2E2E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96F9-1CC7-2492-CC16-DAC5915FE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B5D4-E90E-764A-70BF-8BD40649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3E95-9558-6FB7-42BC-EA1AFA01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E126E-DE0A-455F-F2F4-439D6557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58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1D57-BCED-5BB8-D2D4-42EABBA2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45D6-03A8-2423-5778-8D23B98F9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D5E9D-D827-66FC-41A6-CE90EC9FD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036E7-F086-BDEC-AFDE-F4420DD9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683AF-F968-3916-B923-264BE5C8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FFBCC-06D3-16C6-B189-311C022A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4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4ED-97A1-AEEF-C834-05B7967A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CB650-29F9-5029-D246-6AC5E9B57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1BA69-AA8C-C4E3-C007-BA3B7D036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07515-D5FE-1263-84D3-C303C8683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57E8F-FF2A-121A-1BDA-440C1E0DF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5B677-AC64-BD1B-07AC-064CA545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2D8006-610B-D2E1-008C-3BD3A1FD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020A6-4C52-45E3-3B76-5DD3435B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90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4DD4-6E8F-F59B-6056-B3A806F2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E97ED-9F59-6649-2333-44E3F05A0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28B82-4E0B-1451-DC87-4D93FAF6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3D336-5488-8179-4F4F-E68B92BE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08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F741E-1AE3-8DA5-4393-6C383D59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BFCED-B913-B9C8-D7E9-BB1FDAF2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A285D-F645-10AF-85CC-E7AFA268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31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C6DD-4F97-B62E-C5C9-66B2EA50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B199E-3A5C-459A-CB25-FE8C8438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76774-5141-6BD1-7601-31776889C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5D428-2D45-1448-D74C-917526BF8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D02B9-91F9-16F4-018D-E976F311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2DADE-4F9F-B6F9-9115-DA604D7F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42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1E1DF-718E-42E8-381C-D8E38A7A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AD58D-2522-4C5E-7439-444FDB6E9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A56D3-749B-236D-58B6-D76BCC780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E4725-314C-94B7-4AB1-EC00C2A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0705D-56C5-44C9-4C39-9927E09B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5376E-6135-16F6-DA9E-5E29AFE2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7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C1590-A7E2-3741-58CB-64370A26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D1070-A132-EDF7-9A7C-5C2C542A2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4BDF2-0151-9C71-4399-5F716975B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7FFBC-48ED-4B83-3337-D2BA77C91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CF6A2-8D80-7141-BCAC-513A42C6E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kddashboard.neodocs.in/daily_over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nic.neodocs.i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name@e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7;p28">
            <a:extLst>
              <a:ext uri="{FF2B5EF4-FFF2-40B4-BE49-F238E27FC236}">
                <a16:creationId xmlns:a16="http://schemas.microsoft.com/office/drawing/2014/main" id="{C57DB77E-FF9F-A265-7C0F-3E7F74099BE4}"/>
              </a:ext>
            </a:extLst>
          </p:cNvPr>
          <p:cNvSpPr/>
          <p:nvPr/>
        </p:nvSpPr>
        <p:spPr>
          <a:xfrm>
            <a:off x="1403858" y="1243231"/>
            <a:ext cx="2511940" cy="613465"/>
          </a:xfrm>
          <a:custGeom>
            <a:avLst/>
            <a:gdLst/>
            <a:ahLst/>
            <a:cxnLst/>
            <a:rect l="l" t="t" r="r" b="b"/>
            <a:pathLst>
              <a:path w="5023879" h="1226930" extrusionOk="0">
                <a:moveTo>
                  <a:pt x="0" y="0"/>
                </a:moveTo>
                <a:lnTo>
                  <a:pt x="5023879" y="0"/>
                </a:lnTo>
                <a:lnTo>
                  <a:pt x="5023879" y="1226931"/>
                </a:lnTo>
                <a:lnTo>
                  <a:pt x="0" y="1226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" name="Google Shape;108;p28">
            <a:extLst>
              <a:ext uri="{FF2B5EF4-FFF2-40B4-BE49-F238E27FC236}">
                <a16:creationId xmlns:a16="http://schemas.microsoft.com/office/drawing/2014/main" id="{ECE8B48F-6045-330C-F4FD-84993F15F781}"/>
              </a:ext>
            </a:extLst>
          </p:cNvPr>
          <p:cNvGrpSpPr/>
          <p:nvPr/>
        </p:nvGrpSpPr>
        <p:grpSpPr>
          <a:xfrm>
            <a:off x="-1" y="785191"/>
            <a:ext cx="5675243" cy="6063310"/>
            <a:chOff x="0" y="-47625"/>
            <a:chExt cx="2295300" cy="3252300"/>
          </a:xfrm>
        </p:grpSpPr>
        <p:sp>
          <p:nvSpPr>
            <p:cNvPr id="16" name="Google Shape;109;p28">
              <a:extLst>
                <a:ext uri="{FF2B5EF4-FFF2-40B4-BE49-F238E27FC236}">
                  <a16:creationId xmlns:a16="http://schemas.microsoft.com/office/drawing/2014/main" id="{1515941E-2F73-39A9-F6D1-C245EFE9567F}"/>
                </a:ext>
              </a:extLst>
            </p:cNvPr>
            <p:cNvSpPr/>
            <p:nvPr/>
          </p:nvSpPr>
          <p:spPr>
            <a:xfrm>
              <a:off x="0" y="0"/>
              <a:ext cx="2295171" cy="3204568"/>
            </a:xfrm>
            <a:custGeom>
              <a:avLst/>
              <a:gdLst/>
              <a:ahLst/>
              <a:cxnLst/>
              <a:rect l="l" t="t" r="r" b="b"/>
              <a:pathLst>
                <a:path w="2295171" h="3204568" extrusionOk="0">
                  <a:moveTo>
                    <a:pt x="0" y="0"/>
                  </a:moveTo>
                  <a:lnTo>
                    <a:pt x="2295171" y="0"/>
                  </a:lnTo>
                  <a:lnTo>
                    <a:pt x="2295171" y="3204568"/>
                  </a:lnTo>
                  <a:lnTo>
                    <a:pt x="0" y="3204568"/>
                  </a:lnTo>
                  <a:close/>
                </a:path>
              </a:pathLst>
            </a:custGeom>
            <a:solidFill>
              <a:srgbClr val="E0F2FF"/>
            </a:solidFill>
            <a:ln>
              <a:noFill/>
            </a:ln>
          </p:spPr>
        </p:sp>
        <p:sp>
          <p:nvSpPr>
            <p:cNvPr id="17" name="Google Shape;110;p28">
              <a:extLst>
                <a:ext uri="{FF2B5EF4-FFF2-40B4-BE49-F238E27FC236}">
                  <a16:creationId xmlns:a16="http://schemas.microsoft.com/office/drawing/2014/main" id="{C346E127-1C38-BAAE-6A5F-160086CBACDC}"/>
                </a:ext>
              </a:extLst>
            </p:cNvPr>
            <p:cNvSpPr txBox="1"/>
            <p:nvPr/>
          </p:nvSpPr>
          <p:spPr>
            <a:xfrm>
              <a:off x="0" y="-47625"/>
              <a:ext cx="2295300" cy="32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11;p28">
            <a:extLst>
              <a:ext uri="{FF2B5EF4-FFF2-40B4-BE49-F238E27FC236}">
                <a16:creationId xmlns:a16="http://schemas.microsoft.com/office/drawing/2014/main" id="{75F79E9F-3C1E-05FE-8844-D49EA17C3A0C}"/>
              </a:ext>
            </a:extLst>
          </p:cNvPr>
          <p:cNvSpPr/>
          <p:nvPr/>
        </p:nvSpPr>
        <p:spPr>
          <a:xfrm>
            <a:off x="0" y="9499"/>
            <a:ext cx="12191999" cy="885150"/>
          </a:xfrm>
          <a:custGeom>
            <a:avLst/>
            <a:gdLst/>
            <a:ahLst/>
            <a:cxnLst/>
            <a:rect l="l" t="t" r="r" b="b"/>
            <a:pathLst>
              <a:path w="19027352" h="1331915" extrusionOk="0">
                <a:moveTo>
                  <a:pt x="0" y="0"/>
                </a:moveTo>
                <a:lnTo>
                  <a:pt x="19027352" y="0"/>
                </a:lnTo>
                <a:lnTo>
                  <a:pt x="19027352" y="1331914"/>
                </a:lnTo>
                <a:lnTo>
                  <a:pt x="0" y="133191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9" name="Google Shape;112;p28">
            <a:extLst>
              <a:ext uri="{FF2B5EF4-FFF2-40B4-BE49-F238E27FC236}">
                <a16:creationId xmlns:a16="http://schemas.microsoft.com/office/drawing/2014/main" id="{452C1843-49AD-792D-13D8-27FEEAE9EC61}"/>
              </a:ext>
            </a:extLst>
          </p:cNvPr>
          <p:cNvSpPr txBox="1"/>
          <p:nvPr/>
        </p:nvSpPr>
        <p:spPr>
          <a:xfrm>
            <a:off x="3482283" y="258954"/>
            <a:ext cx="527958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MONTHLY</a:t>
            </a:r>
            <a:r>
              <a:rPr lang="en" sz="2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UPDATE - UACR CAMPS</a:t>
            </a:r>
            <a:endParaRPr sz="900" dirty="0"/>
          </a:p>
        </p:txBody>
      </p:sp>
      <p:pic>
        <p:nvPicPr>
          <p:cNvPr id="20" name="Google Shape;113;p28">
            <a:extLst>
              <a:ext uri="{FF2B5EF4-FFF2-40B4-BE49-F238E27FC236}">
                <a16:creationId xmlns:a16="http://schemas.microsoft.com/office/drawing/2014/main" id="{1C21DF73-F2FE-5FC3-E118-31D29DC8C0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426" y="1378134"/>
            <a:ext cx="3647661" cy="10093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14;p28">
            <a:extLst>
              <a:ext uri="{FF2B5EF4-FFF2-40B4-BE49-F238E27FC236}">
                <a16:creationId xmlns:a16="http://schemas.microsoft.com/office/drawing/2014/main" id="{76928E46-6041-CCBB-E72F-AF8F9110C892}"/>
              </a:ext>
            </a:extLst>
          </p:cNvPr>
          <p:cNvSpPr txBox="1"/>
          <p:nvPr/>
        </p:nvSpPr>
        <p:spPr>
          <a:xfrm>
            <a:off x="365938" y="5212823"/>
            <a:ext cx="4943046" cy="455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" tIns="9525" rIns="9525" bIns="95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B5394"/>
                </a:solidFill>
              </a:rPr>
              <a:t>Instant UACR on any phone </a:t>
            </a:r>
            <a:endParaRPr sz="1600" b="1" dirty="0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B5394"/>
                </a:solidFill>
              </a:rPr>
              <a:t>In-clinic + At-home</a:t>
            </a:r>
            <a:endParaRPr sz="1600" b="1" dirty="0">
              <a:solidFill>
                <a:srgbClr val="0B5394"/>
              </a:solidFill>
            </a:endParaRPr>
          </a:p>
        </p:txBody>
      </p:sp>
      <p:pic>
        <p:nvPicPr>
          <p:cNvPr id="22" name="Google Shape;115;p28" title="Asset 4.png">
            <a:extLst>
              <a:ext uri="{FF2B5EF4-FFF2-40B4-BE49-F238E27FC236}">
                <a16:creationId xmlns:a16="http://schemas.microsoft.com/office/drawing/2014/main" id="{96AB6639-D285-F748-867A-421154A1BC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784" y="1156418"/>
            <a:ext cx="4008779" cy="544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0;p13">
            <a:extLst>
              <a:ext uri="{FF2B5EF4-FFF2-40B4-BE49-F238E27FC236}">
                <a16:creationId xmlns:a16="http://schemas.microsoft.com/office/drawing/2014/main" id="{3E90F85F-3EE2-2BB7-9553-0022661A1B2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29969" y="2572753"/>
            <a:ext cx="1870898" cy="2427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4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1189" y="320041"/>
            <a:ext cx="634962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State Wise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336178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0"/>
          <a:ext cx="9532803" cy="4696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State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Telangana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Rajasthan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Delhi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Assam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36%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Tamil Nadu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West Bengal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Andhra Pradesh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Maharashtra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41%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Odisha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Gujarat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Daman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Puducherry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11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Chhattisgarh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84904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4" y="1849047"/>
            <a:ext cx="204825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18214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3" y="2182149"/>
            <a:ext cx="12801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251525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3" y="2515251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284835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3" y="2848353"/>
            <a:ext cx="23042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3181455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3" y="3181455"/>
            <a:ext cx="1920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351455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3" y="3514557"/>
            <a:ext cx="6400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384765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4" y="3847659"/>
            <a:ext cx="172821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462443" y="418076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462443" y="4180761"/>
            <a:ext cx="26243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10462443" y="451386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10462443" y="4513863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0462443" y="4846965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10462444" y="4846965"/>
            <a:ext cx="57607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10462443" y="518006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10462444" y="5180067"/>
            <a:ext cx="26883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10462443" y="551316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10462443" y="5513169"/>
            <a:ext cx="32004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10462443" y="584627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10462443" y="5846277"/>
            <a:ext cx="32004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0995" y="320041"/>
            <a:ext cx="61300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City Wise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1"/>
            <a:ext cx="10241280" cy="5377815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1"/>
          <a:ext cx="9532803" cy="473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Orgcity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Hyderabad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Delhi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Nagaon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Chennai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Kota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Puri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Howrah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Ajmer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Guwahati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31%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Bhilwara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Mumbai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Visakhapatnam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Erode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Kolkata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Chilakaluripet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82822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4" y="1828228"/>
            <a:ext cx="204825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11969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3" y="2119693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241115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3" y="2411158"/>
            <a:ext cx="24323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270262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4" y="2702623"/>
            <a:ext cx="15361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299408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3" y="2994088"/>
            <a:ext cx="29443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328555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3" y="3285553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357701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3" y="3577018"/>
            <a:ext cx="8321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462443" y="386848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462444" y="3868483"/>
            <a:ext cx="2560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10462443" y="415994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10462443" y="4159948"/>
            <a:ext cx="1984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0462443" y="445141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10462443" y="4451413"/>
            <a:ext cx="3200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10462443" y="474287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10462444" y="4742878"/>
            <a:ext cx="300837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10462443" y="503434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10462443" y="5034343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10462443" y="532580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10462443" y="5325808"/>
            <a:ext cx="1600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10462443" y="561727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10462443" y="5617273"/>
            <a:ext cx="3840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10462443" y="590873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34"/>
          <p:cNvSpPr/>
          <p:nvPr/>
        </p:nvSpPr>
        <p:spPr>
          <a:xfrm>
            <a:off x="10462443" y="5908738"/>
            <a:ext cx="1600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02158" y="6537960"/>
            <a:ext cx="30008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2079" y="320041"/>
            <a:ext cx="71078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Speciality Wise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08635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0"/>
          <a:ext cx="9532803" cy="444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Specialization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Diabetologist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Endocrinologist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29%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General Physician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Cardiologist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Internal Medicine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Nephrologist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37%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Others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97396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4" y="1973961"/>
            <a:ext cx="140817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55689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4" y="2556891"/>
            <a:ext cx="18562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313982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3" y="3139821"/>
            <a:ext cx="24323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372275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3" y="3722751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430568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4" y="4305681"/>
            <a:ext cx="204825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488861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4" y="4888611"/>
            <a:ext cx="23682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547154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4" y="5471541"/>
            <a:ext cx="23682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02158" y="6537960"/>
            <a:ext cx="30008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6703" y="320041"/>
            <a:ext cx="63385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Age Group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08635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0" y="1371600"/>
          <a:ext cx="9114738" cy="444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Age Group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&lt;30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30-40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34%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40-50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111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50-60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127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93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26%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60-70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125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90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70-80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26%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80-90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044378" y="197396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044378" y="1973961"/>
            <a:ext cx="12801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044378" y="255689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044379" y="2556891"/>
            <a:ext cx="217627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044378" y="313982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044378" y="3139821"/>
            <a:ext cx="17922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044378" y="372275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044378" y="3722751"/>
            <a:ext cx="1664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044378" y="430568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044378" y="4305681"/>
            <a:ext cx="17922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044378" y="488861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044378" y="4888611"/>
            <a:ext cx="1664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044378" y="547154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044378" y="5471541"/>
            <a:ext cx="25603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02158" y="6537960"/>
            <a:ext cx="30008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8828" y="320041"/>
            <a:ext cx="67343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Gender Wise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411480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0" y="1371600"/>
          <a:ext cx="911473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Gender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Male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327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228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Female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161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24%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044378" y="245973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044378" y="2459736"/>
            <a:ext cx="1920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044378" y="401421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044379" y="4014216"/>
            <a:ext cx="15361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02158" y="6537960"/>
            <a:ext cx="30008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24">
            <a:extLst>
              <a:ext uri="{FF2B5EF4-FFF2-40B4-BE49-F238E27FC236}">
                <a16:creationId xmlns:a16="http://schemas.microsoft.com/office/drawing/2014/main" id="{B69B25A1-A05C-E6CF-B098-3CD9FB1AE39E}"/>
              </a:ext>
            </a:extLst>
          </p:cNvPr>
          <p:cNvSpPr txBox="1">
            <a:spLocks/>
          </p:cNvSpPr>
          <p:nvPr/>
        </p:nvSpPr>
        <p:spPr>
          <a:xfrm>
            <a:off x="1238932" y="1919888"/>
            <a:ext cx="9714136" cy="2261667"/>
          </a:xfrm>
          <a:prstGeom prst="rect">
            <a:avLst/>
          </a:prstGeom>
        </p:spPr>
        <p:txBody>
          <a:bodyPr spcFirstLastPara="1" wrap="square" lIns="121900" tIns="60933" rIns="121900" bIns="60933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1333"/>
              </a:spcBef>
            </a:pPr>
            <a:r>
              <a:rPr lang="en-US" sz="4933" b="1"/>
              <a:t>For more insights, login here:</a:t>
            </a:r>
          </a:p>
          <a:p>
            <a:pPr algn="ctr">
              <a:lnSpc>
                <a:spcPct val="150000"/>
              </a:lnSpc>
              <a:spcBef>
                <a:spcPts val="1333"/>
              </a:spcBef>
            </a:pPr>
            <a:r>
              <a:rPr lang="en-US" sz="4933" u="sng">
                <a:solidFill>
                  <a:schemeClr val="hlink"/>
                </a:solidFill>
                <a:hlinkClick r:id="rId3"/>
              </a:rPr>
              <a:t>https://ckddashboard.neodocs.in/</a:t>
            </a:r>
            <a:endParaRPr lang="en-US" sz="493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357A30F0-EA41-57B2-42C3-A6B3CE67F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>
            <a:extLst>
              <a:ext uri="{FF2B5EF4-FFF2-40B4-BE49-F238E27FC236}">
                <a16:creationId xmlns:a16="http://schemas.microsoft.com/office/drawing/2014/main" id="{1B3D3489-FF61-E0A4-036A-C329D9A27680}"/>
              </a:ext>
            </a:extLst>
          </p:cNvPr>
          <p:cNvSpPr txBox="1"/>
          <p:nvPr/>
        </p:nvSpPr>
        <p:spPr>
          <a:xfrm>
            <a:off x="107400" y="103668"/>
            <a:ext cx="94316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>
                <a:solidFill>
                  <a:srgbClr val="0B5394"/>
                </a:solidFill>
              </a:rPr>
              <a:t>Doctor / Clinic Dashboard </a:t>
            </a:r>
            <a:endParaRPr sz="2800">
              <a:solidFill>
                <a:srgbClr val="0B5394"/>
              </a:solidFill>
            </a:endParaRPr>
          </a:p>
        </p:txBody>
      </p:sp>
      <p:sp>
        <p:nvSpPr>
          <p:cNvPr id="180" name="Google Shape;180;p39">
            <a:extLst>
              <a:ext uri="{FF2B5EF4-FFF2-40B4-BE49-F238E27FC236}">
                <a16:creationId xmlns:a16="http://schemas.microsoft.com/office/drawing/2014/main" id="{8857933E-177D-AA52-8B55-2E3546A414C7}"/>
              </a:ext>
            </a:extLst>
          </p:cNvPr>
          <p:cNvSpPr txBox="1"/>
          <p:nvPr/>
        </p:nvSpPr>
        <p:spPr>
          <a:xfrm>
            <a:off x="586333" y="825734"/>
            <a:ext cx="10742000" cy="5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endParaRPr sz="1467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1" name="Google Shape;181;p39">
            <a:extLst>
              <a:ext uri="{FF2B5EF4-FFF2-40B4-BE49-F238E27FC236}">
                <a16:creationId xmlns:a16="http://schemas.microsoft.com/office/drawing/2014/main" id="{7EA30656-6539-BB25-13CD-BA574EF710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34" y="896167"/>
            <a:ext cx="8175828" cy="4638824"/>
          </a:xfrm>
          <a:prstGeom prst="rect">
            <a:avLst/>
          </a:prstGeom>
          <a:noFill/>
          <a:ln w="9525" cap="flat" cmpd="sng">
            <a:solidFill>
              <a:srgbClr val="151F5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36346B32-88CC-6AE5-80C5-40DF336ACE87}"/>
              </a:ext>
            </a:extLst>
          </p:cNvPr>
          <p:cNvSpPr txBox="1"/>
          <p:nvPr/>
        </p:nvSpPr>
        <p:spPr>
          <a:xfrm>
            <a:off x="8485133" y="896167"/>
            <a:ext cx="3556800" cy="5213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Doctors can login on laptop / desktop for easy access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Can view, print and download report 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Clinic level Kdigo Map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Clinic Users (doctor or staff) info 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Multi-organization access function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Data filter by age, gender, date, ACR etc.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39">
            <a:extLst>
              <a:ext uri="{FF2B5EF4-FFF2-40B4-BE49-F238E27FC236}">
                <a16:creationId xmlns:a16="http://schemas.microsoft.com/office/drawing/2014/main" id="{EE479E83-C8A0-3DF3-406D-1E3F5929A47A}"/>
              </a:ext>
            </a:extLst>
          </p:cNvPr>
          <p:cNvSpPr txBox="1"/>
          <p:nvPr/>
        </p:nvSpPr>
        <p:spPr>
          <a:xfrm>
            <a:off x="2336451" y="5923501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hlink"/>
                </a:solidFill>
                <a:hlinkClick r:id="rId4"/>
              </a:rPr>
              <a:t>https://clinic.neodocs.in/</a:t>
            </a:r>
            <a:r>
              <a:rPr lang="en" sz="2400"/>
              <a:t>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142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/>
        </p:nvSpPr>
        <p:spPr>
          <a:xfrm>
            <a:off x="107400" y="103668"/>
            <a:ext cx="94316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>
                <a:solidFill>
                  <a:srgbClr val="0B5394"/>
                </a:solidFill>
              </a:rPr>
              <a:t>Features: Dr-NeoDocs App Dashboard</a:t>
            </a:r>
            <a:endParaRPr sz="2800">
              <a:solidFill>
                <a:srgbClr val="0B5394"/>
              </a:solidFill>
            </a:endParaRPr>
          </a:p>
        </p:txBody>
      </p:sp>
      <p:grpSp>
        <p:nvGrpSpPr>
          <p:cNvPr id="189" name="Google Shape;189;p40"/>
          <p:cNvGrpSpPr/>
          <p:nvPr/>
        </p:nvGrpSpPr>
        <p:grpSpPr>
          <a:xfrm>
            <a:off x="6134433" y="780867"/>
            <a:ext cx="5441984" cy="5670735"/>
            <a:chOff x="152400" y="738050"/>
            <a:chExt cx="4081488" cy="4253051"/>
          </a:xfrm>
        </p:grpSpPr>
        <p:pic>
          <p:nvPicPr>
            <p:cNvPr id="190" name="Google Shape;19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738050"/>
              <a:ext cx="1964544" cy="4253051"/>
            </a:xfrm>
            <a:prstGeom prst="rect">
              <a:avLst/>
            </a:prstGeom>
            <a:noFill/>
            <a:ln w="9525" cap="flat" cmpd="sng">
              <a:solidFill>
                <a:srgbClr val="0F0C6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1" name="Google Shape;19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9344" y="738050"/>
              <a:ext cx="1964544" cy="4253051"/>
            </a:xfrm>
            <a:prstGeom prst="rect">
              <a:avLst/>
            </a:prstGeom>
            <a:noFill/>
            <a:ln w="9525" cap="flat" cmpd="sng">
              <a:solidFill>
                <a:srgbClr val="151F5B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192" name="Google Shape;1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654" y="780867"/>
            <a:ext cx="2619380" cy="5670735"/>
          </a:xfrm>
          <a:prstGeom prst="rect">
            <a:avLst/>
          </a:prstGeom>
          <a:noFill/>
          <a:ln w="9525" cap="flat" cmpd="sng">
            <a:solidFill>
              <a:srgbClr val="0F0C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901" y="780884"/>
            <a:ext cx="2619367" cy="5670693"/>
          </a:xfrm>
          <a:prstGeom prst="rect">
            <a:avLst/>
          </a:prstGeom>
          <a:noFill/>
          <a:ln w="9525" cap="flat" cmpd="sng">
            <a:solidFill>
              <a:srgbClr val="0F0C6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889000" y="2239592"/>
            <a:ext cx="10414000" cy="2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400" tIns="25400" rIns="25400" bIns="25400" rtlCol="0" anchor="b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5600"/>
            </a:pPr>
            <a:r>
              <a:rPr lang="en" sz="7466" b="1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667">
              <a:solidFill>
                <a:srgbClr val="0B5394"/>
              </a:solidFill>
            </a:endParaRPr>
          </a:p>
        </p:txBody>
      </p:sp>
      <p:sp>
        <p:nvSpPr>
          <p:cNvPr id="199" name="Google Shape;199;p41"/>
          <p:cNvSpPr txBox="1"/>
          <p:nvPr/>
        </p:nvSpPr>
        <p:spPr>
          <a:xfrm>
            <a:off x="2264281" y="5187784"/>
            <a:ext cx="7663600" cy="1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rmAutofit/>
          </a:bodyPr>
          <a:lstStyle/>
          <a:p>
            <a:pPr algn="ctr">
              <a:buClr>
                <a:srgbClr val="000000"/>
              </a:buClr>
              <a:buSzPts val="3800"/>
            </a:pPr>
            <a:endParaRPr sz="5067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985" y="957834"/>
            <a:ext cx="7589367" cy="18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body" idx="1"/>
          </p:nvPr>
        </p:nvSpPr>
        <p:spPr>
          <a:xfrm>
            <a:off x="2264267" y="5086200"/>
            <a:ext cx="8205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400" tIns="25400" rIns="25400" bIns="2540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ts val="3800"/>
            </a:pPr>
            <a:r>
              <a:rPr lang="en" sz="1867">
                <a:solidFill>
                  <a:srgbClr val="212121"/>
                </a:solidFill>
              </a:rPr>
              <a:t>Contact Us: </a:t>
            </a:r>
            <a:endParaRPr sz="1867">
              <a:solidFill>
                <a:srgbClr val="212121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ts val="3800"/>
            </a:pPr>
            <a:endParaRPr sz="1867">
              <a:solidFill>
                <a:srgbClr val="212121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ts val="3800"/>
            </a:pPr>
            <a:r>
              <a:rPr lang="en" sz="1867">
                <a:solidFill>
                  <a:srgbClr val="212121"/>
                </a:solidFill>
              </a:rPr>
              <a:t>Rajendra Bhaskar +91 99873 39111</a:t>
            </a:r>
            <a:endParaRPr sz="1867">
              <a:solidFill>
                <a:srgbClr val="212121"/>
              </a:solidFill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ts val="3800"/>
            </a:pPr>
            <a:endParaRPr sz="1867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165" y="365760"/>
            <a:ext cx="212167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800" b="1">
                <a:solidFill>
                  <a:srgbClr val="202020"/>
                </a:solidFill>
              </a:defRPr>
            </a:pPr>
            <a:r>
              <a:rPr sz="3800"/>
              <a:t>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7200" y="1005840"/>
            <a:ext cx="3657600" cy="73152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98461" y="1097280"/>
            <a:ext cx="379507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787878"/>
                </a:solidFill>
              </a:defRPr>
            </a:pPr>
            <a:r>
              <a:rPr sz="1600"/>
              <a:t>High-level summary of testing performance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18440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301240" y="2194560"/>
            <a:ext cx="10617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Tests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60516" y="2651761"/>
            <a:ext cx="944489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4,670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244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444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01641" y="2194560"/>
            <a:ext cx="12122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Camps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60916" y="2651761"/>
            <a:ext cx="944489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1,788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248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Oval 13"/>
          <p:cNvSpPr/>
          <p:nvPr/>
        </p:nvSpPr>
        <p:spPr>
          <a:xfrm>
            <a:off x="82448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702040" y="2194560"/>
            <a:ext cx="13033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Doctors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88754" y="2651761"/>
            <a:ext cx="689612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389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124200" y="388620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17"/>
          <p:cNvSpPr/>
          <p:nvPr/>
        </p:nvSpPr>
        <p:spPr>
          <a:xfrm>
            <a:off x="3444240" y="416052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01441" y="4114800"/>
            <a:ext cx="185820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A2+A3 Abnormality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50484" y="4572001"/>
            <a:ext cx="764953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40%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24600" y="388620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21"/>
          <p:cNvSpPr/>
          <p:nvPr/>
        </p:nvSpPr>
        <p:spPr>
          <a:xfrm>
            <a:off x="6644640" y="416052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7101840" y="4114800"/>
            <a:ext cx="145103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States Covered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2712" y="4572001"/>
            <a:ext cx="52129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22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1428" y="320041"/>
            <a:ext cx="69491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State Wise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336178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0"/>
          <a:ext cx="9532803" cy="4696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State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West Bengal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938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608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217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Maharashtra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867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317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510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42%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Rajasthan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544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340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Delhi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485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Assam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408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218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Tamil Nadu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364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36%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Telangana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307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Andhra Pradesh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Gujarat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31%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Odisha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Chhattisgarh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49%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Puducherry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42%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11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Karnataka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29%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84904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3" y="1849047"/>
            <a:ext cx="22402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18214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4" y="2182149"/>
            <a:ext cx="26883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251525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3" y="2515251"/>
            <a:ext cx="22402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284835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3" y="2848353"/>
            <a:ext cx="28803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3181455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3" y="3181455"/>
            <a:ext cx="29443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351455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3" y="3514557"/>
            <a:ext cx="23042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384765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3" y="3847659"/>
            <a:ext cx="24323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462443" y="418076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462443" y="4180761"/>
            <a:ext cx="27523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10462443" y="451386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10462443" y="4513863"/>
            <a:ext cx="1984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0462443" y="4846965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10462443" y="4846965"/>
            <a:ext cx="24323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10462443" y="518006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10462444" y="5180067"/>
            <a:ext cx="31363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10462443" y="551316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10462444" y="5513169"/>
            <a:ext cx="26883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10462443" y="584627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10462444" y="5846277"/>
            <a:ext cx="18562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1233" y="320041"/>
            <a:ext cx="672953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City Wise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1"/>
            <a:ext cx="10241280" cy="5377815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1"/>
          <a:ext cx="9532803" cy="473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Orgcity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Kolkata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719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Mumbai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714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Delhi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485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Hyderabad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298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37%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Chennai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39%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Guwahati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49%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Jodhpur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41%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Nagaon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Kota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Ajmer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Hooghly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Visakhapatnam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Bilaspur Ch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49%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Nagpur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Howrah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82822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4" y="1828228"/>
            <a:ext cx="23682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11969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3" y="2119693"/>
            <a:ext cx="27523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241115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3" y="2411158"/>
            <a:ext cx="28803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270262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4" y="2702623"/>
            <a:ext cx="23682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299408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4" y="2994088"/>
            <a:ext cx="249631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328555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4" y="3285553"/>
            <a:ext cx="31363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357701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3" y="3577018"/>
            <a:ext cx="26243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462443" y="386848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462443" y="3868483"/>
            <a:ext cx="27523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10462443" y="415994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10462443" y="4159948"/>
            <a:ext cx="24323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0462443" y="445141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10462443" y="4451413"/>
            <a:ext cx="1600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10462443" y="474287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10462443" y="4742878"/>
            <a:ext cx="1920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10462443" y="503434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10462443" y="5034343"/>
            <a:ext cx="28803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10462443" y="532580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10462444" y="5325808"/>
            <a:ext cx="31363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10462443" y="561727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10462443" y="5617273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10462443" y="590873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34"/>
          <p:cNvSpPr/>
          <p:nvPr/>
        </p:nvSpPr>
        <p:spPr>
          <a:xfrm>
            <a:off x="10462443" y="5908738"/>
            <a:ext cx="24323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2317" y="320041"/>
            <a:ext cx="770736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Speciality Wise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202936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0"/>
          <a:ext cx="9532803" cy="4562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Specialization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Diabetologist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1364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505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882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345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Others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772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272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42%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Internal Medicine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745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428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43%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General Physician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683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290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412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Endocrinologist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449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Nephrologist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Cardiologist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Dermatologist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634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Neurologist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91566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3" y="1915668"/>
            <a:ext cx="22402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382012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4" y="2382012"/>
            <a:ext cx="26883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284835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3" y="2848356"/>
            <a:ext cx="27523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3314700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3" y="3314700"/>
            <a:ext cx="25603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3781044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3" y="3781044"/>
            <a:ext cx="23042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424738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3" y="4247388"/>
            <a:ext cx="32004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4713732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3" y="4713732"/>
            <a:ext cx="24323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462443" y="518007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462443" y="5180076"/>
            <a:ext cx="28803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10462443" y="5646420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10462443" y="5646420"/>
            <a:ext cx="38404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6942" y="320041"/>
            <a:ext cx="693811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Age Group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15112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0" y="1371600"/>
          <a:ext cx="911473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Age Group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&lt;30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672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405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141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126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30-40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553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359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130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36%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40-50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783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501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197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85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50-60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1088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691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260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137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37%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60-70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1000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584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250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166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70-80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473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236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145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92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80-90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&gt;90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044378" y="194157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044378" y="1941576"/>
            <a:ext cx="25603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044378" y="245973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044378" y="2459736"/>
            <a:ext cx="23042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044378" y="297789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044379" y="2977896"/>
            <a:ext cx="23682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044378" y="349605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044379" y="3496056"/>
            <a:ext cx="23682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044378" y="401421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044379" y="4014216"/>
            <a:ext cx="26883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044378" y="453237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044378" y="4532376"/>
            <a:ext cx="32004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044378" y="505053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044378" y="5050536"/>
            <a:ext cx="32004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044378" y="556869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044378" y="5568696"/>
            <a:ext cx="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9067" y="320041"/>
            <a:ext cx="733386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Gender Wise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411480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0" y="1371600"/>
          <a:ext cx="911473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Gender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Male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2971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1726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776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469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Female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1699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1102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377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220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36%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044378" y="245973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044379" y="2459736"/>
            <a:ext cx="26883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044378" y="401421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044378" y="4014216"/>
            <a:ext cx="23042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7513" y="2697480"/>
            <a:ext cx="533697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202020"/>
                </a:solidFill>
              </a:defRPr>
            </a:pPr>
            <a:r>
              <a:rPr sz="4000"/>
              <a:t>November 2025 Insights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0762" y="3520440"/>
            <a:ext cx="291047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787878"/>
                </a:solidFill>
              </a:defRPr>
            </a:pPr>
            <a:r>
              <a:rPr sz="2000"/>
              <a:t>01-11-2025 to 30-11-2025</a:t>
            </a:r>
          </a:p>
        </p:txBody>
      </p:sp>
      <p:sp>
        <p:nvSpPr>
          <p:cNvPr id="4" name="Rectangle 3"/>
          <p:cNvSpPr/>
          <p:nvPr/>
        </p:nvSpPr>
        <p:spPr>
          <a:xfrm>
            <a:off x="4267200" y="4251960"/>
            <a:ext cx="3657600" cy="73152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67200" y="1005840"/>
            <a:ext cx="3657600" cy="73152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98461" y="1097280"/>
            <a:ext cx="379507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787878"/>
                </a:solidFill>
              </a:defRPr>
            </a:pPr>
            <a:r>
              <a:rPr sz="1600"/>
              <a:t>High-level summary of testing performance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18440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301240" y="2194560"/>
            <a:ext cx="10617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Tests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7954" y="2651761"/>
            <a:ext cx="689612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540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244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444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01641" y="2194560"/>
            <a:ext cx="12122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Camps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8354" y="2651761"/>
            <a:ext cx="689612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195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248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Oval 13"/>
          <p:cNvSpPr/>
          <p:nvPr/>
        </p:nvSpPr>
        <p:spPr>
          <a:xfrm>
            <a:off x="82448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702040" y="2194560"/>
            <a:ext cx="13033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Doctors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72912" y="2651761"/>
            <a:ext cx="52129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86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124200" y="388620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17"/>
          <p:cNvSpPr/>
          <p:nvPr/>
        </p:nvSpPr>
        <p:spPr>
          <a:xfrm>
            <a:off x="3444240" y="416052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01441" y="4114800"/>
            <a:ext cx="185820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A2+A3 Abnormality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50484" y="4572001"/>
            <a:ext cx="764953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28%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24600" y="388620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21"/>
          <p:cNvSpPr/>
          <p:nvPr/>
        </p:nvSpPr>
        <p:spPr>
          <a:xfrm>
            <a:off x="6644640" y="416052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7101840" y="4114800"/>
            <a:ext cx="145103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States Covered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2712" y="4572001"/>
            <a:ext cx="52129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14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82290" y="457201"/>
            <a:ext cx="46274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November 2025 Overview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1177</Words>
  <Application>Microsoft Office PowerPoint</Application>
  <PresentationFormat>Widescreen</PresentationFormat>
  <Paragraphs>767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Poppins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PARTHIBA MUKHOPADHYAY</dc:creator>
  <cp:lastModifiedBy>PARTHIBA MUKHOPADHYAY</cp:lastModifiedBy>
  <cp:revision>7</cp:revision>
  <dcterms:created xsi:type="dcterms:W3CDTF">2025-11-20T10:32:54Z</dcterms:created>
  <dcterms:modified xsi:type="dcterms:W3CDTF">2025-12-03T09:19:01Z</dcterms:modified>
</cp:coreProperties>
</file>